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4" r:id="rId7"/>
    <p:sldId id="270" r:id="rId8"/>
    <p:sldId id="263" r:id="rId9"/>
    <p:sldId id="271" r:id="rId10"/>
    <p:sldId id="269" r:id="rId11"/>
    <p:sldId id="273" r:id="rId12"/>
    <p:sldId id="262" r:id="rId13"/>
    <p:sldId id="274" r:id="rId14"/>
    <p:sldId id="265" r:id="rId15"/>
    <p:sldId id="266" r:id="rId16"/>
    <p:sldId id="272" r:id="rId17"/>
    <p:sldId id="267" r:id="rId18"/>
    <p:sldId id="26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6833" autoAdjust="0"/>
  </p:normalViewPr>
  <p:slideViewPr>
    <p:cSldViewPr>
      <p:cViewPr varScale="1">
        <p:scale>
          <a:sx n="71" d="100"/>
          <a:sy n="71" d="100"/>
        </p:scale>
        <p:origin x="-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spcBef>
                <a:spcPct val="20000"/>
              </a:spcBef>
              <a:buFontTx/>
              <a:buChar char="•"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191D7CE-B1C0-4C7A-BD76-6CCCD9B354E4}" type="datetimeFigureOut">
              <a:rPr lang="en-US"/>
              <a:pPr>
                <a:defRPr/>
              </a:pPr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spcBef>
                <a:spcPct val="20000"/>
              </a:spcBef>
              <a:buFontTx/>
              <a:buChar char="•"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930760D-8517-442D-B1B4-740E29400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E4DB91-23A8-492D-BAFA-C78F9AD2536D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94225-FE69-46C0-B82F-5BD1BE13ABD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D6A9D-1B92-432D-940D-18DEDEA87020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D28315-514A-4397-A3A5-88A78476B3D6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4AE970-C03B-4E6D-B790-48D109E4FE8F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9FEE1-39F3-4E47-8294-27B33C96135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2B7384-1756-40D9-9533-6611B6390672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27BD68-05A1-44B1-A7EF-CDA9CB2B0BFC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18765-683C-4DEC-A9B4-3EE92BB7A2BF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2EF45-B8BE-427F-A61C-C07EC6510422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1FD2DA-D050-4201-A5B1-82AD372A9DBC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0AC62-1D65-4764-9FA2-BDA655F6915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F50FA8-7E37-43C7-8A77-D1B6A4224C21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0B7D6E-A708-4A31-B0D0-ABBD418B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3A09-4130-4E50-9279-181AA3DB1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ED29-4BB8-42B2-952F-B859C3601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CC2D-71BB-4C49-AD7A-6BF7F8169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1E27DB-650A-4F39-BD62-0407FA50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00193C-4563-4141-BE75-066F8770B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DE56C9-576B-45AB-A133-0ED5088B8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053F-F6EC-4338-8F1C-12F013402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E74B3C-7083-4E03-9362-3D4ADE0D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4124-9E01-4F37-BEB7-A27E5C6B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BE6FDFD-63E5-4855-A922-F96690C9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spcBef>
                <a:spcPct val="20000"/>
              </a:spcBef>
              <a:buFontTx/>
              <a:buChar char="•"/>
              <a:defRPr kumimoji="0"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spcBef>
                <a:spcPct val="20000"/>
              </a:spcBef>
              <a:buFontTx/>
              <a:buChar char="•"/>
              <a:defRPr kumimoji="0"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spcBef>
                <a:spcPct val="20000"/>
              </a:spcBef>
              <a:buFontTx/>
              <a:buChar char="•"/>
              <a:defRPr kumimoji="0" sz="1400" b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D9DFE86-B272-463B-BCBB-7F36F6CE7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Conference of the Parties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7239000" cy="1676400"/>
          </a:xfrm>
        </p:spPr>
        <p:txBody>
          <a:bodyPr/>
          <a:lstStyle/>
          <a:p>
            <a:pPr eaLnBrk="1" hangingPunct="1"/>
            <a:r>
              <a:rPr lang="en-US" sz="2800" smtClean="0"/>
              <a:t>Copenhagen, Denmark </a:t>
            </a:r>
          </a:p>
          <a:p>
            <a:pPr eaLnBrk="1" hangingPunct="1"/>
            <a:r>
              <a:rPr lang="en-US" sz="2800" smtClean="0"/>
              <a:t>December, 2009</a:t>
            </a:r>
          </a:p>
          <a:p>
            <a:pPr eaLnBrk="1" hangingPunct="1"/>
            <a:r>
              <a:rPr lang="en-US" sz="2800" smtClean="0"/>
              <a:t>American Association of Blacks in Energy</a:t>
            </a:r>
          </a:p>
        </p:txBody>
      </p:sp>
      <p:pic>
        <p:nvPicPr>
          <p:cNvPr id="14339" name="Picture 3" descr="Copenhagen graphic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165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	African Diaspora Issues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600200"/>
            <a:ext cx="6781800" cy="4953000"/>
          </a:xfrm>
        </p:spPr>
        <p:txBody>
          <a:bodyPr/>
          <a:lstStyle/>
          <a:p>
            <a:pPr eaLnBrk="1" hangingPunct="1"/>
            <a:r>
              <a:rPr lang="en-US" smtClean="0"/>
              <a:t>Not the Cause, But Asked to Bear the Responsibility</a:t>
            </a:r>
          </a:p>
          <a:p>
            <a:pPr eaLnBrk="1" hangingPunct="1"/>
            <a:r>
              <a:rPr lang="en-US" smtClean="0"/>
              <a:t>Already Feeling the Impact of Climate Change</a:t>
            </a:r>
          </a:p>
          <a:p>
            <a:pPr eaLnBrk="1" hangingPunct="1"/>
            <a:r>
              <a:rPr lang="en-US" smtClean="0"/>
              <a:t>Do Not have the Resources for Adaptation</a:t>
            </a:r>
          </a:p>
          <a:p>
            <a:pPr eaLnBrk="1" hangingPunct="1"/>
            <a:r>
              <a:rPr lang="en-US" smtClean="0"/>
              <a:t>Further Delay Exacerbates the Problem</a:t>
            </a:r>
          </a:p>
          <a:p>
            <a:pPr eaLnBrk="1" hangingPunct="1"/>
            <a:r>
              <a:rPr lang="en-US" smtClean="0"/>
              <a:t>Agreements Must Recognize Our Needs</a:t>
            </a:r>
          </a:p>
          <a:p>
            <a:pPr eaLnBrk="1" hangingPunct="1"/>
            <a:endParaRPr lang="en-US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4000" smtClean="0"/>
              <a:t> “One Africa One Degree”</a:t>
            </a:r>
          </a:p>
        </p:txBody>
      </p:sp>
      <p:pic>
        <p:nvPicPr>
          <p:cNvPr id="30723" name="9b05a0e2-a183-4db7-9def-444fc4d6ea85" descr="995C7A91-A097-45A4-89B4-5F476B6B2C79@Hil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18462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52400" y="3581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i="1"/>
              <a:t>Member of the Kenyan Delegation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Indigenous People’s Walk-Out</a:t>
            </a:r>
          </a:p>
        </p:txBody>
      </p:sp>
      <p:pic>
        <p:nvPicPr>
          <p:cNvPr id="32770" name="73074029-e573-4469-ad0b-bf0c6edaa476" descr="B1341FD5-EE8D-4853-9676-6988921B1A25@Hil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059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feaa8182-8fac-4bed-889f-aa8476282bf7" descr="A5933719-5737-48DE-8846-6ADFF31B375D@Hil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194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COP 15- Copenhagen Accords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Reducing emissions to no more than 2 degrees Celsius above pre-industrial levels</a:t>
            </a:r>
          </a:p>
          <a:p>
            <a:pPr eaLnBrk="1" hangingPunct="1"/>
            <a:r>
              <a:rPr lang="en-US" sz="2800" smtClean="0"/>
              <a:t>Set a 50 percent by 2050 Objective</a:t>
            </a:r>
          </a:p>
          <a:p>
            <a:pPr eaLnBrk="1" hangingPunct="1"/>
            <a:r>
              <a:rPr lang="en-US" sz="2800" smtClean="0"/>
              <a:t>Redefined “Developing” and “Developed” Countries </a:t>
            </a:r>
          </a:p>
          <a:p>
            <a:pPr eaLnBrk="1" hangingPunct="1"/>
            <a:r>
              <a:rPr lang="en-US" sz="2800" smtClean="0"/>
              <a:t>Required Stated Commitments by February 2010</a:t>
            </a:r>
          </a:p>
          <a:p>
            <a:pPr eaLnBrk="1" hangingPunct="1"/>
            <a:r>
              <a:rPr lang="en-US" sz="2800" smtClean="0"/>
              <a:t>Required Sharing Information on Actions Taken</a:t>
            </a:r>
          </a:p>
          <a:p>
            <a:pPr eaLnBrk="1" hangingPunct="1"/>
            <a:r>
              <a:rPr lang="en-US" sz="2800" smtClean="0"/>
              <a:t>Non-binding agreement to make available $100 Billion annually to assist poorer Nations by 2020.</a:t>
            </a:r>
          </a:p>
          <a:p>
            <a:pPr eaLnBrk="1" hangingPunct="1"/>
            <a:r>
              <a:rPr lang="en-US" sz="2800" smtClean="0"/>
              <a:t>Established a New Body to Distribute the Funds</a:t>
            </a:r>
          </a:p>
          <a:p>
            <a:pPr eaLnBrk="1" hangingPunct="1"/>
            <a:r>
              <a:rPr lang="en-US" sz="2800" smtClean="0"/>
              <a:t>Agreed to by 28 of 192 nations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Copenhagen Participants</a:t>
            </a:r>
          </a:p>
        </p:txBody>
      </p:sp>
      <p:pic>
        <p:nvPicPr>
          <p:cNvPr id="35842" name="39026856-4572-4844-9807-f93f0366c0f2" descr="0D82C34E-A253-4ED1-8179-B1FA897BFD44@Hil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3048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f55a46e5-253e-466b-b587-c1240a1a3feb" descr="67F396D8-8575-47DE-A5E7-9823A79FE098@Hil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259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5181600" y="5791200"/>
            <a:ext cx="335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i="1"/>
              <a:t>Retired Gen. Wesley Clark</a:t>
            </a: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990600" y="3962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i="1"/>
              <a:t>EPA Asst. Administrator for Air Gina McCarthy, Maine Air Commissioner David Lydell and Mary Nichols</a:t>
            </a:r>
          </a:p>
        </p:txBody>
      </p:sp>
      <p:pic>
        <p:nvPicPr>
          <p:cNvPr id="35846" name="81a93d75-7e7b-4c31-8adc-2330d8763154" descr="AF6BF29B-7825-43BD-B12B-F92AF4AF9269@Hil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495800"/>
            <a:ext cx="29527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381000" y="6172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1200" i="1"/>
              <a:t>Left, African Youth Delegates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Copenhagen Outcomes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Generally Considered “Unsuccessful”, but set Groundwork for an Enforceable Agreement</a:t>
            </a:r>
          </a:p>
          <a:p>
            <a:pPr eaLnBrk="1" hangingPunct="1"/>
            <a:r>
              <a:rPr lang="en-US" sz="2800" smtClean="0"/>
              <a:t>An Atmosphere of Distrust and Suspicion</a:t>
            </a:r>
          </a:p>
          <a:p>
            <a:pPr eaLnBrk="1" hangingPunct="1"/>
            <a:r>
              <a:rPr lang="en-US" sz="2800" smtClean="0"/>
              <a:t>A Great Deal of Discussion about the Negotiation Process</a:t>
            </a:r>
          </a:p>
          <a:p>
            <a:pPr eaLnBrk="1" hangingPunct="1"/>
            <a:r>
              <a:rPr lang="en-US" sz="2800" smtClean="0"/>
              <a:t>President Sarkozy invited signers to meet in France in April to reopen the discussions.</a:t>
            </a:r>
          </a:p>
          <a:p>
            <a:pPr eaLnBrk="1" hangingPunct="1"/>
            <a:r>
              <a:rPr lang="en-US" sz="2800" smtClean="0"/>
              <a:t>President Evo Morales invited non-supporter nations to meet on April 22 in Bolivia.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Copenhagen Take-Aways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Role of African Americans needs to be Significantly Strengthened if We Are to Meet Both the Domestic and International Opportunities.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Issues are very complex and involve:</a:t>
            </a:r>
          </a:p>
          <a:p>
            <a:pPr marL="1260475" lvl="1" indent="-893763" eaLnBrk="1" hangingPunct="1">
              <a:lnSpc>
                <a:spcPct val="90000"/>
              </a:lnSpc>
              <a:defRPr/>
            </a:pPr>
            <a:r>
              <a:rPr lang="en-US" dirty="0" smtClean="0"/>
              <a:t>Preservation of species</a:t>
            </a:r>
          </a:p>
          <a:p>
            <a:pPr marL="1260475" lvl="1" indent="-893763" eaLnBrk="1" hangingPunct="1">
              <a:lnSpc>
                <a:spcPct val="90000"/>
              </a:lnSpc>
              <a:defRPr/>
            </a:pPr>
            <a:r>
              <a:rPr lang="en-US" dirty="0" smtClean="0"/>
              <a:t>Human Health</a:t>
            </a:r>
          </a:p>
          <a:p>
            <a:pPr marL="1260475" lvl="1" indent="-893763" eaLnBrk="1" hangingPunct="1">
              <a:lnSpc>
                <a:spcPct val="90000"/>
              </a:lnSpc>
              <a:defRPr/>
            </a:pPr>
            <a:r>
              <a:rPr lang="en-US" dirty="0" smtClean="0"/>
              <a:t>International Relations</a:t>
            </a:r>
          </a:p>
          <a:p>
            <a:pPr marL="1260475" lvl="1" indent="-893763" eaLnBrk="1" hangingPunct="1">
              <a:lnSpc>
                <a:spcPct val="90000"/>
              </a:lnSpc>
              <a:defRPr/>
            </a:pPr>
            <a:r>
              <a:rPr lang="en-US" dirty="0" smtClean="0"/>
              <a:t>Environmental Justice</a:t>
            </a:r>
          </a:p>
          <a:p>
            <a:pPr marL="1260475" lvl="1" indent="-893763" eaLnBrk="1" hangingPunct="1">
              <a:lnSpc>
                <a:spcPct val="90000"/>
              </a:lnSpc>
              <a:defRPr/>
            </a:pPr>
            <a:r>
              <a:rPr lang="en-US" dirty="0" smtClean="0"/>
              <a:t>Economic Justice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COP 15 - Copenhagen</a:t>
            </a:r>
          </a:p>
        </p:txBody>
      </p:sp>
      <p:pic>
        <p:nvPicPr>
          <p:cNvPr id="40962" name="Content Placeholder 3" descr="New Picture (5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76400"/>
            <a:ext cx="3048000" cy="4062413"/>
          </a:xfrm>
        </p:spPr>
      </p:pic>
      <p:pic>
        <p:nvPicPr>
          <p:cNvPr id="40963" name="Picture 4" descr="New Picture (6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1676400"/>
            <a:ext cx="3087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4724400" y="5867400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1"/>
              <a:t>President Obama addressing the Convention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990600" y="5867400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1"/>
              <a:t>UN Secretary General Ban Kee Moon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What’s New about COP15?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President Obama and the United States are Seriously Involved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Brazil, India, China were Significantly Involved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Industry and Government and Civil Society are All at the Table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Broad-Based Willingness to Get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Something Done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Growing Sense that We are Running out of Time.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Key Issues Are on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What’s Next ?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A Year of Posturing, Plotting, and Planning.</a:t>
            </a:r>
          </a:p>
          <a:p>
            <a:pPr eaLnBrk="1" hangingPunct="1"/>
            <a:r>
              <a:rPr lang="en-US" sz="3200" smtClean="0"/>
              <a:t>Paris, France  vs.  La Paz, Bolivia in April</a:t>
            </a:r>
          </a:p>
          <a:p>
            <a:pPr eaLnBrk="1" hangingPunct="1"/>
            <a:r>
              <a:rPr lang="en-US" sz="3200" smtClean="0"/>
              <a:t>AABE National Conference  May, 2010</a:t>
            </a:r>
          </a:p>
          <a:p>
            <a:pPr eaLnBrk="1" hangingPunct="1"/>
            <a:r>
              <a:rPr lang="en-US" sz="3200" smtClean="0"/>
              <a:t>US and World Politics are Very Dynamic</a:t>
            </a:r>
          </a:p>
          <a:p>
            <a:pPr eaLnBrk="1" hangingPunct="1"/>
            <a:r>
              <a:rPr lang="en-US" sz="3200" smtClean="0"/>
              <a:t>COP 16     Mexico City   November,  2010</a:t>
            </a:r>
          </a:p>
          <a:p>
            <a:pPr eaLnBrk="1" hangingPunct="1"/>
            <a:r>
              <a:rPr lang="en-US" sz="3200" smtClean="0"/>
              <a:t>COP 17     Johannesburg November,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 Brief History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COP 1   Berlin     	1995</a:t>
            </a:r>
          </a:p>
          <a:p>
            <a:pPr eaLnBrk="1" hangingPunct="1"/>
            <a:r>
              <a:rPr lang="en-US" smtClean="0"/>
              <a:t>COP 3   Kyoto     	1997</a:t>
            </a:r>
          </a:p>
          <a:p>
            <a:pPr lvl="1" eaLnBrk="1" hangingPunct="1"/>
            <a:r>
              <a:rPr lang="en-US" smtClean="0"/>
              <a:t>Binding Agreements</a:t>
            </a:r>
          </a:p>
          <a:p>
            <a:pPr lvl="1" eaLnBrk="1" hangingPunct="1"/>
            <a:r>
              <a:rPr lang="en-US" smtClean="0"/>
              <a:t>Responsibilities of Developed Nations</a:t>
            </a:r>
          </a:p>
          <a:p>
            <a:pPr lvl="1" eaLnBrk="1" hangingPunct="1"/>
            <a:r>
              <a:rPr lang="en-US" smtClean="0"/>
              <a:t>Use of the Most Relevant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History cont.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COP 6    The Hague	        	2000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Clarifying Kyoto Implementation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Defining Carbon Sinks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Defining Sanctions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Talks Collapse; Reconvene in April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US Rejects Kyoto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History cont.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COP 10	Buenos Aires	2005</a:t>
            </a:r>
          </a:p>
          <a:p>
            <a:pPr lvl="1" eaLnBrk="1" hangingPunct="1"/>
            <a:r>
              <a:rPr lang="en-US" smtClean="0"/>
              <a:t>Met without Substantive US Input.  Kyoto Implementation Issues.   “Post Kyoto” Discussions</a:t>
            </a:r>
          </a:p>
          <a:p>
            <a:pPr eaLnBrk="1" hangingPunct="1"/>
            <a:r>
              <a:rPr lang="en-US" smtClean="0"/>
              <a:t>COP 13	Bali		2007</a:t>
            </a:r>
          </a:p>
          <a:p>
            <a:pPr lvl="1" eaLnBrk="1" hangingPunct="1"/>
            <a:r>
              <a:rPr lang="en-US" smtClean="0"/>
              <a:t>New Information-Climate Change is Unambiguous; Changing Faster than Anticipated; </a:t>
            </a:r>
          </a:p>
          <a:p>
            <a:pPr lvl="1" eaLnBrk="1" hangingPunct="1"/>
            <a:r>
              <a:rPr lang="en-US" smtClean="0"/>
              <a:t>HARD (2 year) focus on COP 15 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History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COP 15	Copenhagen</a:t>
            </a:r>
          </a:p>
          <a:p>
            <a:pPr lvl="1" eaLnBrk="1" hangingPunct="1">
              <a:defRPr/>
            </a:pPr>
            <a:r>
              <a:rPr lang="en-US" dirty="0" smtClean="0"/>
              <a:t>US Position-  Binding Commitments </a:t>
            </a:r>
          </a:p>
          <a:p>
            <a:pPr lvl="4" eaLnBrk="1" hangingPunct="1">
              <a:buFontTx/>
              <a:buNone/>
              <a:defRPr/>
            </a:pPr>
            <a:r>
              <a:rPr lang="en-US" sz="2800" dirty="0" smtClean="0"/>
              <a:t>Sanctions </a:t>
            </a:r>
          </a:p>
          <a:p>
            <a:pPr marL="2397125" lvl="4" indent="-796925" eaLnBrk="1" hangingPunct="1">
              <a:buFontTx/>
              <a:buNone/>
              <a:defRPr/>
            </a:pPr>
            <a:r>
              <a:rPr lang="en-US" sz="2800" dirty="0" smtClean="0"/>
              <a:t>	Verification</a:t>
            </a:r>
          </a:p>
          <a:p>
            <a:pPr marL="2397125" lvl="4" indent="-796925" eaLnBrk="1" hangingPunct="1">
              <a:buFontTx/>
              <a:buNone/>
              <a:defRPr/>
            </a:pPr>
            <a:r>
              <a:rPr lang="en-US" sz="2800" dirty="0" smtClean="0"/>
              <a:t>	Mitigation and Adaptation Are		   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COP 15- Copenhagen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December 5 thru December 19</a:t>
            </a:r>
          </a:p>
          <a:p>
            <a:pPr eaLnBrk="1" hangingPunct="1"/>
            <a:r>
              <a:rPr lang="en-US" sz="2800" smtClean="0"/>
              <a:t>45,000 People from 192 Nations Attended </a:t>
            </a:r>
          </a:p>
          <a:p>
            <a:pPr eaLnBrk="1" hangingPunct="1"/>
            <a:r>
              <a:rPr lang="en-US" sz="2800" smtClean="0"/>
              <a:t>Difficult Logistics and Security</a:t>
            </a:r>
          </a:p>
          <a:p>
            <a:pPr eaLnBrk="1" hangingPunct="1"/>
            <a:r>
              <a:rPr lang="en-US" sz="2800" smtClean="0"/>
              <a:t>Demonstrations In and Out of the Bella Center</a:t>
            </a:r>
          </a:p>
          <a:p>
            <a:pPr eaLnBrk="1" hangingPunct="1"/>
            <a:r>
              <a:rPr lang="en-US" sz="2800" smtClean="0"/>
              <a:t>A very large multifaceted program of speakers and panels.</a:t>
            </a:r>
          </a:p>
          <a:p>
            <a:pPr eaLnBrk="1" hangingPunct="1"/>
            <a:r>
              <a:rPr lang="en-US" sz="2800" smtClean="0"/>
              <a:t>Programs Featuring US Speakers were dramatically oversubscribed.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 15 – Copenhagen </a:t>
            </a:r>
          </a:p>
        </p:txBody>
      </p:sp>
      <p:pic>
        <p:nvPicPr>
          <p:cNvPr id="26626" name="Picture 2" descr="New Picture (7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44353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590800" y="57150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i="1"/>
              <a:t>Delegates waiting to get into Tuesday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COP 15 - Copenhagen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80375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Commission to Engage African American on Climate Change  Chaired by Carolyn Green   Staffed by Dr.Gina Wood and Dr.Michael Dorsey.</a:t>
            </a:r>
          </a:p>
          <a:p>
            <a:pPr eaLnBrk="1" hangingPunct="1"/>
            <a:r>
              <a:rPr lang="en-US" sz="2400" smtClean="0"/>
              <a:t>AABE materials part of the preparatory package and AABE participated in preparation meetings</a:t>
            </a:r>
          </a:p>
          <a:p>
            <a:pPr eaLnBrk="1" hangingPunct="1"/>
            <a:r>
              <a:rPr lang="en-US" sz="2400" smtClean="0"/>
              <a:t>Commission met with key US Officials including CEQ, NOAA, and EPA and key US NGO’s, including the Sierra Club and NRDC.</a:t>
            </a:r>
          </a:p>
          <a:p>
            <a:pPr eaLnBrk="1" hangingPunct="1"/>
            <a:r>
              <a:rPr lang="en-US" sz="2400" smtClean="0"/>
              <a:t>Three Press Interviews 2 US Press and 1 British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COP 15 - Copenhagen</a:t>
            </a:r>
          </a:p>
        </p:txBody>
      </p:sp>
      <p:pic>
        <p:nvPicPr>
          <p:cNvPr id="29698" name="Picture 4" descr="New Picture (2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28194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41179626-5a47-4bda-be3a-a06022d671d4" descr="F51D7ECA-7727-4663-872F-3442B74A0ACF@Hil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76400"/>
            <a:ext cx="4160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533400" y="5715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/>
              <a:t>Joint Center for Economic and Political Studies, Commission to Engage African Americans in Climate Change sent a delegation led by AABE Chair, Carolyn Green, and included AABE President and COO, Frank Stewart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990600" y="5334000"/>
            <a:ext cx="281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1"/>
              <a:t>Carolyn Green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4419600" y="4876800"/>
            <a:ext cx="396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1"/>
              <a:t>Frank Stewart (2</a:t>
            </a:r>
            <a:r>
              <a:rPr lang="en-US" sz="1400" i="1" baseline="30000"/>
              <a:t>nd</a:t>
            </a:r>
            <a:r>
              <a:rPr lang="en-US" sz="1400" i="1"/>
              <a:t> from left)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473</TotalTime>
  <Words>632</Words>
  <Application>Microsoft Macintosh PowerPoint</Application>
  <PresentationFormat>On-screen Show (4:3)</PresentationFormat>
  <Paragraphs>117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Times New Roman</vt:lpstr>
      <vt:lpstr>Arial</vt:lpstr>
      <vt:lpstr>Tw Cen MT</vt:lpstr>
      <vt:lpstr>Wingdings</vt:lpstr>
      <vt:lpstr>Wingdings 2</vt:lpstr>
      <vt:lpstr>Calibri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CONFERENCE OF THE PARTIES 15</vt:lpstr>
      <vt:lpstr>A Brief History</vt:lpstr>
      <vt:lpstr>History cont.</vt:lpstr>
      <vt:lpstr>History cont.</vt:lpstr>
      <vt:lpstr>History cont.</vt:lpstr>
      <vt:lpstr>COP 15- Copenhagen</vt:lpstr>
      <vt:lpstr>COP 15 – Copenhagen </vt:lpstr>
      <vt:lpstr>COP 15 - Copenhagen</vt:lpstr>
      <vt:lpstr>COP 15 - Copenhagen</vt:lpstr>
      <vt:lpstr> African Diaspora Issues</vt:lpstr>
      <vt:lpstr>Indigenous People’s Walk-Out</vt:lpstr>
      <vt:lpstr>COP 15- Copenhagen Accords</vt:lpstr>
      <vt:lpstr>Copenhagen Participants</vt:lpstr>
      <vt:lpstr>Copenhagen Outcomes</vt:lpstr>
      <vt:lpstr>Copenhagen Take-Aways</vt:lpstr>
      <vt:lpstr>COP 15 - Copenhagen</vt:lpstr>
      <vt:lpstr>What’s New about COP15?</vt:lpstr>
      <vt:lpstr>What’s Next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of the Parties #15</dc:title>
  <dc:creator>diane stewart</dc:creator>
  <cp:lastModifiedBy>Charles Crews</cp:lastModifiedBy>
  <cp:revision>41</cp:revision>
  <dcterms:created xsi:type="dcterms:W3CDTF">2010-05-19T11:07:53Z</dcterms:created>
  <dcterms:modified xsi:type="dcterms:W3CDTF">2010-05-19T12:11:54Z</dcterms:modified>
</cp:coreProperties>
</file>